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4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48EC982-6B0A-4014-8F87-11B5E167D6A8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387769"/>
            <a:ext cx="5558801" cy="4155919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4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5E1D324-6719-44EC-BAC0-D9582D10A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1D324-6719-44EC-BAC0-D9582D10A7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1D324-6719-44EC-BAC0-D9582D10A7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3CB8-6290-430F-84E3-0FAA55A185E6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E945-C0C2-469A-910B-0377B5EA9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3CB8-6290-430F-84E3-0FAA55A185E6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E945-C0C2-469A-910B-0377B5EA9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3CB8-6290-430F-84E3-0FAA55A185E6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E945-C0C2-469A-910B-0377B5EA9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3CB8-6290-430F-84E3-0FAA55A185E6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E945-C0C2-469A-910B-0377B5EA9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3CB8-6290-430F-84E3-0FAA55A185E6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E945-C0C2-469A-910B-0377B5EA9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3CB8-6290-430F-84E3-0FAA55A185E6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E945-C0C2-469A-910B-0377B5EA9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3CB8-6290-430F-84E3-0FAA55A185E6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E945-C0C2-469A-910B-0377B5EA9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3CB8-6290-430F-84E3-0FAA55A185E6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E945-C0C2-469A-910B-0377B5EA9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3CB8-6290-430F-84E3-0FAA55A185E6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E945-C0C2-469A-910B-0377B5EA9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3CB8-6290-430F-84E3-0FAA55A185E6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E945-C0C2-469A-910B-0377B5EA9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3CB8-6290-430F-84E3-0FAA55A185E6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E945-C0C2-469A-910B-0377B5EA9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3CB8-6290-430F-84E3-0FAA55A185E6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E945-C0C2-469A-910B-0377B5EA9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ceapp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304800" y="3415146"/>
            <a:ext cx="9448800" cy="0"/>
          </a:xfrm>
          <a:prstGeom prst="line">
            <a:avLst/>
          </a:prstGeom>
          <a:ln w="342900">
            <a:solidFill>
              <a:srgbClr val="002060"/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2345" y="1156270"/>
            <a:ext cx="281998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Selection Process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more information please visit: </a:t>
            </a:r>
            <a:r>
              <a:rPr lang="en-US" sz="1200" dirty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</a:t>
            </a:r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www.policeapp.com</a:t>
            </a:r>
            <a:endParaRPr lang="en-US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en-US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Meriden is a small city where Police Officers are challenged to be real </a:t>
            </a:r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cops but also </a:t>
            </a:r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work with the community and neighborhood groups to find </a:t>
            </a:r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modern solutions </a:t>
            </a:r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to modern day problems </a:t>
            </a:r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to make </a:t>
            </a:r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Meriden safer for people to live and  raise a family. </a:t>
            </a:r>
          </a:p>
          <a:p>
            <a:pPr lvl="0" algn="ctr"/>
            <a:endParaRPr lang="en-US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524" y="112135"/>
            <a:ext cx="27362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 Requirements</a:t>
            </a:r>
            <a:endParaRPr lang="en-US" sz="14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21 years of age at </a:t>
            </a:r>
            <a:r>
              <a:rPr lang="en-US" sz="1100" dirty="0" smtClean="0"/>
              <a:t>time of hire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United States Citizen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Valid driver’s license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Valid CHIP card at 50%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4218" y="76787"/>
            <a:ext cx="2778687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</a:t>
            </a:r>
          </a:p>
          <a:p>
            <a:r>
              <a:rPr lang="en-US" sz="1200" b="1" i="1" u="sng" dirty="0">
                <a:latin typeface="+mj-lt"/>
              </a:rPr>
              <a:t>Paid </a:t>
            </a:r>
            <a:r>
              <a:rPr lang="en-US" sz="1200" b="1" i="1" u="sng" dirty="0" smtClean="0">
                <a:latin typeface="+mj-lt"/>
              </a:rPr>
              <a:t>Holidays or additional days off:</a:t>
            </a:r>
            <a:endParaRPr lang="en-US" sz="12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100" dirty="0" smtClean="0">
                <a:latin typeface="+mj-lt"/>
              </a:rPr>
              <a:t>11 </a:t>
            </a:r>
            <a:r>
              <a:rPr lang="en-US" sz="1100" dirty="0">
                <a:latin typeface="+mj-lt"/>
              </a:rPr>
              <a:t>holidays for which you can receive Holiday pay; or </a:t>
            </a:r>
            <a:r>
              <a:rPr lang="en-US" sz="1100" dirty="0" smtClean="0">
                <a:latin typeface="+mj-lt"/>
              </a:rPr>
              <a:t>receive a day off </a:t>
            </a:r>
            <a:r>
              <a:rPr lang="en-US" sz="1100" dirty="0" smtClean="0">
                <a:latin typeface="+mj-lt"/>
              </a:rPr>
              <a:t>to use another day.</a:t>
            </a:r>
            <a:endParaRPr lang="en-US" sz="1100" dirty="0">
              <a:latin typeface="+mj-lt"/>
            </a:endParaRPr>
          </a:p>
          <a:p>
            <a:r>
              <a:rPr lang="en-US" sz="1200" b="1" i="1" u="sng" dirty="0" smtClean="0">
                <a:latin typeface="+mj-lt"/>
              </a:rPr>
              <a:t>Personal Days:</a:t>
            </a:r>
            <a:endParaRPr lang="en-US" sz="12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100" dirty="0" smtClean="0">
                <a:latin typeface="+mj-lt"/>
              </a:rPr>
              <a:t>2</a:t>
            </a:r>
            <a:r>
              <a:rPr lang="en-US" sz="1100" dirty="0" smtClean="0">
                <a:latin typeface="+mj-lt"/>
              </a:rPr>
              <a:t> </a:t>
            </a:r>
            <a:r>
              <a:rPr lang="en-US" sz="1100" dirty="0" smtClean="0">
                <a:latin typeface="+mj-lt"/>
              </a:rPr>
              <a:t>Personal days per calendar year.</a:t>
            </a:r>
          </a:p>
          <a:p>
            <a:r>
              <a:rPr lang="en-US" sz="1200" b="1" i="1" u="sng" dirty="0" smtClean="0">
                <a:latin typeface="+mj-lt"/>
              </a:rPr>
              <a:t>Vacation </a:t>
            </a:r>
            <a:r>
              <a:rPr lang="en-US" sz="1200" b="1" i="1" u="sng" dirty="0">
                <a:latin typeface="+mj-lt"/>
              </a:rPr>
              <a:t>time:</a:t>
            </a:r>
            <a:endParaRPr lang="en-US" sz="1200" dirty="0">
              <a:latin typeface="+mj-lt"/>
            </a:endParaRPr>
          </a:p>
          <a:p>
            <a:r>
              <a:rPr lang="en-US" sz="1100" dirty="0">
                <a:latin typeface="+mj-lt"/>
              </a:rPr>
              <a:t>01-05 years service = 2 weeks vacation</a:t>
            </a:r>
          </a:p>
          <a:p>
            <a:r>
              <a:rPr lang="en-US" sz="1100" dirty="0">
                <a:latin typeface="+mj-lt"/>
              </a:rPr>
              <a:t>05-10 years service = 3 weeks vacation</a:t>
            </a:r>
          </a:p>
          <a:p>
            <a:r>
              <a:rPr lang="en-US" sz="1100" dirty="0">
                <a:latin typeface="+mj-lt"/>
              </a:rPr>
              <a:t>10-20 years service = 4 weeks vacation</a:t>
            </a:r>
          </a:p>
          <a:p>
            <a:pPr>
              <a:spcAft>
                <a:spcPts val="600"/>
              </a:spcAft>
            </a:pPr>
            <a:r>
              <a:rPr lang="en-US" sz="1100" dirty="0">
                <a:latin typeface="+mj-lt"/>
              </a:rPr>
              <a:t>20 or more years    = 5 weeks vacation</a:t>
            </a:r>
          </a:p>
          <a:p>
            <a:r>
              <a:rPr lang="en-US" sz="1200" b="1" i="1" u="sng" dirty="0">
                <a:latin typeface="+mj-lt"/>
              </a:rPr>
              <a:t>Sick Time:</a:t>
            </a:r>
            <a:endParaRPr lang="en-US" sz="1200" dirty="0">
              <a:latin typeface="+mj-lt"/>
            </a:endParaRPr>
          </a:p>
          <a:p>
            <a:r>
              <a:rPr lang="en-US" sz="1100" dirty="0">
                <a:latin typeface="+mj-lt"/>
              </a:rPr>
              <a:t>15 sick days per </a:t>
            </a:r>
            <a:r>
              <a:rPr lang="en-US" sz="1100" dirty="0" smtClean="0">
                <a:latin typeface="+mj-lt"/>
              </a:rPr>
              <a:t>year</a:t>
            </a:r>
          </a:p>
          <a:p>
            <a:endParaRPr lang="en-US" sz="1100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124 person Department with special assignments and availability for growth!</a:t>
            </a:r>
            <a:endParaRPr lang="en-US" sz="1100" b="1" dirty="0" smtClean="0">
              <a:latin typeface="+mj-lt"/>
            </a:endParaRPr>
          </a:p>
          <a:p>
            <a:endParaRPr lang="en-US" sz="1100" dirty="0" smtClean="0">
              <a:latin typeface="+mj-lt"/>
            </a:endParaRPr>
          </a:p>
          <a:p>
            <a:endParaRPr lang="en-US" sz="1100" dirty="0">
              <a:latin typeface="+mj-lt"/>
            </a:endParaRPr>
          </a:p>
          <a:p>
            <a:endParaRPr lang="en-US" sz="1100" dirty="0" smtClean="0">
              <a:latin typeface="+mj-lt"/>
            </a:endParaRPr>
          </a:p>
          <a:p>
            <a:r>
              <a:rPr lang="en-US" sz="1200" b="1" i="1" u="sng" dirty="0" smtClean="0">
                <a:latin typeface="+mj-lt"/>
              </a:rPr>
              <a:t>Compensatory </a:t>
            </a:r>
            <a:r>
              <a:rPr lang="en-US" sz="1200" b="1" i="1" u="sng" dirty="0" smtClean="0">
                <a:latin typeface="+mj-lt"/>
              </a:rPr>
              <a:t>Time:</a:t>
            </a:r>
            <a:endParaRPr lang="en-US" sz="12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100" dirty="0" smtClean="0">
                <a:latin typeface="+mj-lt"/>
              </a:rPr>
              <a:t>If you don’t want overtime pay, you can hold on to up to </a:t>
            </a:r>
            <a:r>
              <a:rPr lang="en-US" sz="1100" dirty="0" smtClean="0">
                <a:latin typeface="+mj-lt"/>
              </a:rPr>
              <a:t>8 </a:t>
            </a:r>
            <a:r>
              <a:rPr lang="en-US" sz="1100" dirty="0" smtClean="0">
                <a:latin typeface="+mj-lt"/>
              </a:rPr>
              <a:t>days off in lieu of pay.</a:t>
            </a:r>
            <a:endParaRPr lang="en-US" sz="1100" dirty="0">
              <a:latin typeface="+mj-lt"/>
            </a:endParaRPr>
          </a:p>
          <a:p>
            <a:r>
              <a:rPr lang="en-US" sz="1200" b="1" i="1" u="sng" dirty="0">
                <a:latin typeface="+mj-lt"/>
              </a:rPr>
              <a:t>Earned Days:</a:t>
            </a:r>
            <a:endParaRPr lang="en-US" sz="12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100" dirty="0" smtClean="0">
                <a:latin typeface="+mj-lt"/>
              </a:rPr>
              <a:t>Don’t call out sick for 6 months, we’ll give you a day off!</a:t>
            </a:r>
          </a:p>
          <a:p>
            <a:r>
              <a:rPr lang="en-US" sz="1200" b="1" i="1" u="sng" dirty="0" smtClean="0"/>
              <a:t>Insurances:</a:t>
            </a:r>
            <a:endParaRPr lang="en-US" sz="1200" dirty="0" smtClean="0"/>
          </a:p>
          <a:p>
            <a:r>
              <a:rPr lang="en-US" sz="1100" b="1" u="sng" dirty="0" smtClean="0"/>
              <a:t>Health: </a:t>
            </a:r>
            <a:r>
              <a:rPr lang="en-US" sz="1100" dirty="0" smtClean="0"/>
              <a:t>Health Savings Account Plan </a:t>
            </a:r>
          </a:p>
          <a:p>
            <a:r>
              <a:rPr lang="en-US" sz="1100" b="1" u="sng" dirty="0" smtClean="0"/>
              <a:t>Dental: </a:t>
            </a:r>
            <a:r>
              <a:rPr lang="en-US" sz="1100" dirty="0" smtClean="0"/>
              <a:t>CIGNA Dental PPO – Radius</a:t>
            </a:r>
          </a:p>
          <a:p>
            <a:r>
              <a:rPr lang="en-US" sz="1100" b="1" u="sng" dirty="0" smtClean="0"/>
              <a:t>Life Insurance: </a:t>
            </a:r>
            <a:r>
              <a:rPr lang="en-US" sz="1100" dirty="0" smtClean="0"/>
              <a:t>1 times annual salary</a:t>
            </a:r>
          </a:p>
          <a:p>
            <a:pPr>
              <a:spcAft>
                <a:spcPts val="600"/>
              </a:spcAft>
            </a:pPr>
            <a:r>
              <a:rPr lang="en-US" sz="1100" b="1" u="sng" dirty="0" smtClean="0"/>
              <a:t>Vision / Hearing Expenses</a:t>
            </a:r>
          </a:p>
          <a:p>
            <a:r>
              <a:rPr lang="en-US" sz="1200" b="1" u="sng" dirty="0" smtClean="0"/>
              <a:t>Tuition reimbursement:</a:t>
            </a:r>
          </a:p>
          <a:p>
            <a:r>
              <a:rPr lang="en-US" sz="1100" dirty="0" smtClean="0"/>
              <a:t>$1,400/year for undergraduate courses $2,000/year for graduate courses</a:t>
            </a:r>
          </a:p>
          <a:p>
            <a:endParaRPr lang="en-US" sz="1100" dirty="0" smtClean="0"/>
          </a:p>
          <a:p>
            <a:r>
              <a:rPr lang="en-US" sz="1100" b="1" dirty="0" smtClean="0"/>
              <a:t>Retirement</a:t>
            </a:r>
            <a:r>
              <a:rPr lang="en-US" sz="1100" dirty="0" smtClean="0"/>
              <a:t>: 50% base pay pension after 25 years service, </a:t>
            </a:r>
            <a:r>
              <a:rPr lang="en-US" sz="1100" b="1" dirty="0" smtClean="0"/>
              <a:t>PLUS</a:t>
            </a:r>
            <a:r>
              <a:rPr lang="en-US" sz="1100" dirty="0" smtClean="0"/>
              <a:t> city match 3% 401 plan</a:t>
            </a:r>
          </a:p>
          <a:p>
            <a:endParaRPr lang="en-US" sz="1100" b="1" u="sng" dirty="0" smtClean="0"/>
          </a:p>
          <a:p>
            <a:pPr>
              <a:spcAft>
                <a:spcPts val="600"/>
              </a:spcAft>
            </a:pPr>
            <a:endParaRPr lang="en-US" sz="1100" dirty="0" smtClean="0">
              <a:latin typeface="+mj-lt"/>
            </a:endParaRPr>
          </a:p>
          <a:p>
            <a:endParaRPr lang="en-US" sz="1100" u="sng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0443" y="0"/>
            <a:ext cx="277810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Wages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b="1" u="sng" dirty="0"/>
              <a:t>New Officers:</a:t>
            </a:r>
            <a:endParaRPr lang="en-US" sz="1200" dirty="0"/>
          </a:p>
          <a:p>
            <a:r>
              <a:rPr lang="en-US" sz="1100" b="1" dirty="0"/>
              <a:t>Starting:</a:t>
            </a:r>
            <a:r>
              <a:rPr lang="en-US" sz="1100" dirty="0"/>
              <a:t>		</a:t>
            </a:r>
            <a:r>
              <a:rPr lang="en-US" sz="1100" dirty="0" smtClean="0"/>
              <a:t>$</a:t>
            </a:r>
            <a:r>
              <a:rPr lang="en-US" sz="1100" dirty="0" smtClean="0"/>
              <a:t>56,243.20</a:t>
            </a:r>
            <a:endParaRPr lang="en-US" sz="1100" dirty="0"/>
          </a:p>
          <a:p>
            <a:r>
              <a:rPr lang="en-US" sz="1100" b="1" dirty="0"/>
              <a:t>6 months:</a:t>
            </a:r>
            <a:r>
              <a:rPr lang="en-US" sz="1100" dirty="0"/>
              <a:t>		$</a:t>
            </a:r>
            <a:r>
              <a:rPr lang="en-US" sz="1100" dirty="0" smtClean="0"/>
              <a:t>58,926.40</a:t>
            </a:r>
            <a:endParaRPr lang="en-US" sz="1100" dirty="0"/>
          </a:p>
          <a:p>
            <a:pPr>
              <a:spcAft>
                <a:spcPts val="600"/>
              </a:spcAft>
            </a:pPr>
            <a:r>
              <a:rPr lang="en-US" sz="1100" b="1" dirty="0"/>
              <a:t>1.5 years:</a:t>
            </a:r>
            <a:r>
              <a:rPr lang="en-US" sz="1100" dirty="0"/>
              <a:t> 		</a:t>
            </a:r>
            <a:r>
              <a:rPr lang="en-US" sz="1100" dirty="0" smtClean="0"/>
              <a:t>$</a:t>
            </a:r>
            <a:r>
              <a:rPr lang="en-US" sz="1100" dirty="0" smtClean="0"/>
              <a:t>81,556.8</a:t>
            </a:r>
            <a:r>
              <a:rPr lang="en-US" sz="1100" dirty="0" smtClean="0"/>
              <a:t>0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b="1" dirty="0"/>
              <a:t>2.5 years:</a:t>
            </a:r>
            <a:r>
              <a:rPr lang="en-US" sz="1100" dirty="0"/>
              <a:t> 		</a:t>
            </a:r>
            <a:r>
              <a:rPr lang="en-US" sz="1100" dirty="0" smtClean="0"/>
              <a:t>$</a:t>
            </a:r>
            <a:r>
              <a:rPr lang="en-US" sz="1100" dirty="0" smtClean="0"/>
              <a:t>87,505.60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b="1" dirty="0"/>
              <a:t>3.5 years:</a:t>
            </a:r>
            <a:r>
              <a:rPr lang="en-US" sz="1100" dirty="0"/>
              <a:t> 		</a:t>
            </a:r>
            <a:r>
              <a:rPr lang="en-US" sz="1100" dirty="0" smtClean="0"/>
              <a:t>$</a:t>
            </a:r>
            <a:r>
              <a:rPr lang="en-US" sz="1100" dirty="0" smtClean="0"/>
              <a:t>91,520</a:t>
            </a:r>
            <a:r>
              <a:rPr lang="en-US" sz="1100" dirty="0" smtClean="0"/>
              <a:t>.00</a:t>
            </a:r>
            <a:endParaRPr lang="en-US" sz="1100" dirty="0"/>
          </a:p>
          <a:p>
            <a:r>
              <a:rPr lang="en-US" sz="1200" b="1" u="sng" dirty="0"/>
              <a:t>Certified Officers: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100" b="1" dirty="0"/>
              <a:t>Starting:</a:t>
            </a:r>
            <a:r>
              <a:rPr lang="en-US" sz="1100" dirty="0"/>
              <a:t>		</a:t>
            </a:r>
            <a:r>
              <a:rPr lang="en-US" sz="1100" dirty="0" smtClean="0"/>
              <a:t>$</a:t>
            </a:r>
            <a:r>
              <a:rPr lang="en-US" sz="1100" dirty="0" smtClean="0"/>
              <a:t>78,020.80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b="1" dirty="0"/>
              <a:t>2.5 years:</a:t>
            </a:r>
            <a:r>
              <a:rPr lang="en-US" sz="1100" dirty="0"/>
              <a:t> 		</a:t>
            </a:r>
            <a:r>
              <a:rPr lang="en-US" sz="1100" dirty="0" smtClean="0"/>
              <a:t>$87,505.60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b="1" dirty="0"/>
              <a:t>3.5 years:</a:t>
            </a:r>
            <a:r>
              <a:rPr lang="en-US" sz="1100" dirty="0"/>
              <a:t> 		</a:t>
            </a:r>
            <a:r>
              <a:rPr lang="en-US" sz="1100" dirty="0" smtClean="0"/>
              <a:t>$91,520.00</a:t>
            </a:r>
            <a:endParaRPr lang="en-US" sz="1100" dirty="0" smtClean="0"/>
          </a:p>
          <a:p>
            <a:r>
              <a:rPr lang="en-US" sz="1200" b="1" i="1" u="sng" dirty="0" smtClean="0"/>
              <a:t>Education Incentive:</a:t>
            </a:r>
            <a:endParaRPr lang="en-US" sz="1200" dirty="0" smtClean="0"/>
          </a:p>
          <a:p>
            <a:r>
              <a:rPr lang="en-US" sz="1100" dirty="0" smtClean="0"/>
              <a:t>After 3 ½ years of service if you have a degree, we’ll pay you:</a:t>
            </a:r>
          </a:p>
          <a:p>
            <a:r>
              <a:rPr lang="en-US" sz="1100" dirty="0" smtClean="0"/>
              <a:t>Associates degree= $6 per week</a:t>
            </a:r>
          </a:p>
          <a:p>
            <a:r>
              <a:rPr lang="en-US" sz="1100" dirty="0" smtClean="0"/>
              <a:t>Bachelor’s degree= $25 per week</a:t>
            </a:r>
          </a:p>
          <a:p>
            <a:r>
              <a:rPr lang="en-US" sz="1100" dirty="0" smtClean="0"/>
              <a:t>Masters degree= $35 per week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90" y="3518001"/>
            <a:ext cx="277810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Schedule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100" dirty="0"/>
              <a:t>Patrol Officers work </a:t>
            </a:r>
            <a:r>
              <a:rPr lang="en-US" sz="1100" dirty="0" smtClean="0"/>
              <a:t>4 eight </a:t>
            </a:r>
            <a:r>
              <a:rPr lang="en-US" sz="1100" dirty="0"/>
              <a:t>hour days, followed by 2 days off.  </a:t>
            </a:r>
            <a:r>
              <a:rPr lang="en-US" sz="1100" b="1" dirty="0"/>
              <a:t>That’s 17 fewer days per year than a Monday through Friday schedule! </a:t>
            </a:r>
          </a:p>
          <a:p>
            <a:r>
              <a:rPr lang="en-US" sz="1200" b="1" dirty="0"/>
              <a:t>Shifts include:</a:t>
            </a:r>
          </a:p>
          <a:p>
            <a:pPr algn="ctr"/>
            <a:r>
              <a:rPr lang="en-US" sz="1100" dirty="0"/>
              <a:t>Midnights (</a:t>
            </a:r>
            <a:r>
              <a:rPr lang="en-US" sz="1100" dirty="0" smtClean="0"/>
              <a:t>11PM-7AM) 6% Premium Pay</a:t>
            </a:r>
            <a:endParaRPr lang="en-US" sz="1100" dirty="0"/>
          </a:p>
          <a:p>
            <a:pPr algn="ctr"/>
            <a:r>
              <a:rPr lang="en-US" sz="1100" dirty="0"/>
              <a:t>Days (</a:t>
            </a:r>
            <a:r>
              <a:rPr lang="en-US" sz="1100" dirty="0" smtClean="0"/>
              <a:t>7AM-3PM)</a:t>
            </a:r>
            <a:endParaRPr lang="en-US" sz="1100" dirty="0"/>
          </a:p>
          <a:p>
            <a:pPr algn="ctr">
              <a:spcAft>
                <a:spcPts val="600"/>
              </a:spcAft>
            </a:pPr>
            <a:r>
              <a:rPr lang="en-US" sz="1100" dirty="0"/>
              <a:t>Evenings (</a:t>
            </a:r>
            <a:r>
              <a:rPr lang="en-US" sz="1100" dirty="0" smtClean="0"/>
              <a:t>3PM-11PM) 7% Premium Pay</a:t>
            </a:r>
            <a:endParaRPr lang="en-US" sz="1100" dirty="0"/>
          </a:p>
          <a:p>
            <a:pPr algn="ctr"/>
            <a:r>
              <a:rPr lang="en-US" sz="1100" dirty="0"/>
              <a:t>Shift availability is based </a:t>
            </a:r>
            <a:r>
              <a:rPr lang="en-US" sz="1100" dirty="0" smtClean="0"/>
              <a:t>on seniority.</a:t>
            </a:r>
          </a:p>
          <a:p>
            <a:pPr algn="ctr"/>
            <a:endParaRPr lang="en-US" sz="1100" dirty="0" smtClean="0"/>
          </a:p>
          <a:p>
            <a:pPr algn="ctr"/>
            <a:r>
              <a:rPr lang="en-US" sz="1100" dirty="0" smtClean="0"/>
              <a:t>Special assignments/Detective Division work a   Monday-Friday schedule</a:t>
            </a:r>
          </a:p>
          <a:p>
            <a:pPr algn="ctr"/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685310"/>
            <a:ext cx="30202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Honor Guard</a:t>
            </a:r>
            <a:endParaRPr lang="en-U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Resource Officer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S.W.A.T.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Bicycle Patrol Officer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 Training Officer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Accident Reconstruction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Canine handler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 Task Force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Statewide Narcotics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Postal Task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Crime Suppression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Neighborhood Initiative Unit (Community Policing Division)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Drone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 Detective Bureau including: Major Crimes, Sex </a:t>
            </a: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Crimes/Youth </a:t>
            </a: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Division, Fraud, Narcotics, Human Trafficking, Evidence/Identification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494" y="3448557"/>
            <a:ext cx="260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Career Opportunities</a:t>
            </a:r>
            <a:endParaRPr lang="en-US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3415553"/>
            <a:ext cx="9448800" cy="0"/>
          </a:xfrm>
          <a:prstGeom prst="line">
            <a:avLst/>
          </a:prstGeom>
          <a:ln w="342900">
            <a:solidFill>
              <a:srgbClr val="002060"/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57636" y="3674760"/>
            <a:ext cx="27432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Integrity</a:t>
            </a:r>
            <a:endParaRPr lang="en-US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Compassion</a:t>
            </a:r>
            <a:endParaRPr lang="en-US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Fairness</a:t>
            </a:r>
            <a:endParaRPr lang="en-US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800" dirty="0"/>
          </a:p>
          <a:p>
            <a:pPr algn="ctr"/>
            <a:r>
              <a:rPr lang="en-US" sz="1200" dirty="0"/>
              <a:t>The City of Meriden is an equal opportunity employer, encouraging women and minorities to apply.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8436" y="304800"/>
            <a:ext cx="262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City of Meriden Police Department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1564" y="105295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“Working in partnership with the community”</a:t>
            </a:r>
          </a:p>
        </p:txBody>
      </p:sp>
      <p:pic>
        <p:nvPicPr>
          <p:cNvPr id="24" name="Picture 23" descr="Untitl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9041" y="3816096"/>
            <a:ext cx="552559" cy="651736"/>
          </a:xfrm>
          <a:prstGeom prst="rect">
            <a:avLst/>
          </a:prstGeom>
        </p:spPr>
      </p:pic>
      <p:pic>
        <p:nvPicPr>
          <p:cNvPr id="27" name="Picture 26" descr="Untitl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4423" y="3800475"/>
            <a:ext cx="651740" cy="6517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69673" y="1"/>
            <a:ext cx="2604655" cy="33752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</a:t>
            </a:r>
            <a:r>
              <a:rPr lang="en-US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have strong </a:t>
            </a:r>
            <a:r>
              <a:rPr lang="en-US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morals and </a:t>
            </a:r>
            <a:r>
              <a:rPr lang="en-US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 </a:t>
            </a:r>
            <a:r>
              <a:rPr lang="en-US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ethic, non </a:t>
            </a:r>
            <a:r>
              <a:rPr lang="en-US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biased decision making </a:t>
            </a:r>
            <a:r>
              <a:rPr lang="en-US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skills</a:t>
            </a:r>
            <a:r>
              <a:rPr lang="en-US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strong communication and teamwork?</a:t>
            </a:r>
            <a:endParaRPr lang="en-US" sz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 you answered YES, we’re looking for you to join our family of professional </a:t>
            </a:r>
            <a:r>
              <a:rPr lang="en-US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olice Officers </a:t>
            </a:r>
            <a:r>
              <a:rPr lang="en-US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make Meriden a safer place</a:t>
            </a:r>
            <a:r>
              <a:rPr lang="en-US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n-US" sz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 you willing to take the MPD challenge 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ctr">
              <a:lnSpc>
                <a:spcPts val="1600"/>
              </a:lnSpc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out our </a:t>
            </a:r>
            <a:r>
              <a:rPr lang="en-US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Insta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@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meridenpdct</a:t>
            </a:r>
            <a:endParaRPr lang="en-US" sz="12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 </a:t>
            </a:r>
            <a:r>
              <a:rPr lang="en-US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Facebook</a:t>
            </a:r>
            <a:r>
              <a:rPr lang="en-US" sz="1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@</a:t>
            </a: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Meriden Police Department</a:t>
            </a:r>
            <a:endParaRPr lang="en-US" sz="12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600"/>
              </a:lnSpc>
            </a:pPr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6" y="452803"/>
            <a:ext cx="1812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: 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4965" y="1478572"/>
            <a:ext cx="3039035" cy="180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 descr="Z:\672d76fb3a324282806b9ac0072a51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41685"/>
            <a:ext cx="3045125" cy="1622020"/>
          </a:xfrm>
          <a:prstGeom prst="rect">
            <a:avLst/>
          </a:prstGeom>
          <a:noFill/>
        </p:spPr>
      </p:pic>
      <p:pic>
        <p:nvPicPr>
          <p:cNvPr id="32" name="Picture 4" descr="Z:\thumbnail_8.-AUG.-2021-Meriden-PD-CT-Mi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83" y="20475"/>
            <a:ext cx="2984016" cy="1988535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364922"/>
            <a:ext cx="1774701" cy="143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Z:\73084393_1103992826473117_2899378481311776768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784427"/>
            <a:ext cx="3039035" cy="1555544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66019" y="5078045"/>
            <a:ext cx="3011963" cy="177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96000" y="4577930"/>
            <a:ext cx="3048000" cy="22561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6128" y="4572000"/>
            <a:ext cx="302787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14732" y="0"/>
            <a:ext cx="1639019" cy="344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6128" y="1475118"/>
            <a:ext cx="3027872" cy="18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27872" y="3174521"/>
            <a:ext cx="3088039" cy="183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" y="0"/>
            <a:ext cx="1423359" cy="341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046453"/>
            <a:ext cx="3053751" cy="18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43200" y="4934309"/>
            <a:ext cx="3381556" cy="192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480</Words>
  <Application>Microsoft Office PowerPoint</Application>
  <PresentationFormat>On-screen Show (4:3)</PresentationFormat>
  <Paragraphs>97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gclements</dc:creator>
  <cp:lastModifiedBy>cmaikranz</cp:lastModifiedBy>
  <cp:revision>109</cp:revision>
  <cp:lastPrinted>2021-05-22T05:20:10Z</cp:lastPrinted>
  <dcterms:created xsi:type="dcterms:W3CDTF">2017-02-23T17:37:59Z</dcterms:created>
  <dcterms:modified xsi:type="dcterms:W3CDTF">2021-09-19T05:27:23Z</dcterms:modified>
</cp:coreProperties>
</file>